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8" r:id="rId21"/>
    <p:sldId id="279" r:id="rId22"/>
    <p:sldId id="281" r:id="rId23"/>
    <p:sldId id="280" r:id="rId24"/>
    <p:sldId id="282" r:id="rId2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902"/>
    <a:srgbClr val="A61103"/>
    <a:srgbClr val="8BA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839" autoAdjust="0"/>
  </p:normalViewPr>
  <p:slideViewPr>
    <p:cSldViewPr snapToGrid="0">
      <p:cViewPr varScale="1">
        <p:scale>
          <a:sx n="99" d="100"/>
          <a:sy n="99" d="100"/>
        </p:scale>
        <p:origin x="9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38A38-99DF-40C1-B69F-13B14F9B0266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8DEB1-BED1-4E22-BC85-768B4D7ABF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7896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eactivex.io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aseline="0" dirty="0"/>
              <a:t>Dziękuję za przedstawienie</a:t>
            </a:r>
          </a:p>
          <a:p>
            <a:r>
              <a:rPr lang="pl-PL" baseline="0" dirty="0"/>
              <a:t>Opowiem o tym jak doszliśmy do faktu, że </a:t>
            </a:r>
            <a:r>
              <a:rPr lang="pl-PL" baseline="0" dirty="0" err="1"/>
              <a:t>ReactiveExtensions</a:t>
            </a:r>
            <a:r>
              <a:rPr lang="pl-PL" baseline="0" dirty="0"/>
              <a:t> mogą nam ułatwić pracę.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2229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01</a:t>
            </a: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Pozwala zmodyfikować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emitowane zdarzenia.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4948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02</a:t>
            </a: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Oba pozwalają przesyłać zagregowany stan pomiędzy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wywołniami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OnNext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przez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obserwowany obiekt.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Przy czym Scan emituje stany pośrednie, a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Reduce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tylko stan końcowy.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729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03</a:t>
            </a: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Usuwa z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wynikowego strumienia elementy nie spełniające kryteriów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48329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04</a:t>
            </a: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przykład, w którym strona ReactiveX.IO może wprowadzić w błąd. Biblioteka .Net zawiera zarówno metodę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Distinct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jak i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DistinctUntilChanged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Distinct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działa jak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distinct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 LINQ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zwraca tylko pierwsze wystąpienie wartości (wykorzystując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Equals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GetHashCode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DistinctUntilChanged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usuwa tylko te same wartości występujące jedna po drugiej.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8819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05</a:t>
            </a: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Jest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rozwiązanie korzystne gdy klient akceptuje utratę części danych w zamian za zmniejszenie obciążenia.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Przykładem może być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daszbord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serwisu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tradingowego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operacje na niektórych walorach są zawierane setki razy na sekundę, ludzkie oko (i umysł) są w stanie przetwarzać max 2-3 zmiany na sekundę, więc nie ma potrzeby odświeżać UI po każdej zmianie, można zastosować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throttle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7606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Podmioty: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Subject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klasy implementujące zarówno obserwowanego jak i obserwatora, przydatna gdy chcemy „ręcznie” publikować  zdarzenia.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.Net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PublishSubject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po prostu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Subject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działa jak broadcast wywołując metodę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OnNext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 podmiocie wywołujemy ją na wszystkich jego obserwatorach.</a:t>
            </a:r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Cechą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BehaviorSubject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jest pamiętanie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ostatniej wyemitowanej wartości, co sprawia że każdy nowy obserwator dostaje „na dzień dobry” ostatnią wartość. Nam to się przydawało do ustawiania początkowej wartości właściwości w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ViewModelach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 momencie ich tworzenia.</a:t>
            </a:r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AsyncSubject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ReplaySubject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nie używaliśmy.</a:t>
            </a:r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Podmioty można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wykorzystać też w celu optymalizacji wydajnościowej.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Podobnie jak w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Linq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operacje typu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są wykonywane w sposób leniwy ale wykonywane ponownie dla każdego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foreach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tutaj są wykonywane ponownie dla każdej obserwacji. W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Linq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czasami wykorzystujemy metodę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ToList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żeby tego uniknąć, w RX możemy wykorzystać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PublishSubject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PublishSubject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może jednak popsuć zachowania innych rozszerzeń, np.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behaviorSubjecta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który wyemituje ostatnią znaną wartość gdy podepnie się do niego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publishSubject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ale nie zrobi tego gdy ktoś podepnie się do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publishSubjecta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Dodatkowo pojawia się problem zarządzania cyklem życia subskrypcji.</a:t>
            </a: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06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78999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Operacji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Merge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chyba nie używaliśmy, jest to jednak najprostsza operacja angażująca wiele obserwowanych elementów.</a:t>
            </a: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07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37753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08</a:t>
            </a:r>
          </a:p>
          <a:p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SelectMany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wymaga żeby funkcja przekazana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jako parametr zwracała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IObservable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Następnie łączy wyniki wszystkich wyników w jeden ciąg zdarzeń.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13640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09</a:t>
            </a: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Switch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działa podobnie jak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SelectMany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tylko w momencie gdy korzeń wyemituje nowe zdarzenie, podrzędna obserwacja zostaje zastąpiona nową.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1612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Sample03 10</a:t>
            </a: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jest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killer-ficzer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Pozwala wyemitować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zdarzenia, będące kombinacją ostatnich zdarzeń składowych. Oznacza to że to rozszerzenie wewnętrznie pamięta poprzednie wartości wysłane przez inne obiekty obserwowane.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7231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/>
              <a:t>Unified</a:t>
            </a:r>
            <a:r>
              <a:rPr lang="pl-PL" dirty="0"/>
              <a:t> </a:t>
            </a:r>
            <a:r>
              <a:rPr lang="pl-PL" dirty="0" err="1"/>
              <a:t>Communication</a:t>
            </a:r>
            <a:r>
              <a:rPr lang="pl-PL" dirty="0"/>
              <a:t> i Collaboration</a:t>
            </a:r>
            <a:r>
              <a:rPr lang="pl-PL" baseline="0" dirty="0"/>
              <a:t>, a po polsku Skype na sterydach, rzućmy trochę przymiotników:</a:t>
            </a:r>
          </a:p>
          <a:p>
            <a:r>
              <a:rPr lang="pl-PL" baseline="0" dirty="0"/>
              <a:t>Wielowątkowa – wątek obsługujący protokoły sieciowe nie powinien być blokowany przez wątek UI  i vice </a:t>
            </a:r>
            <a:r>
              <a:rPr lang="pl-PL" baseline="0" dirty="0" err="1"/>
              <a:t>cersa</a:t>
            </a:r>
            <a:r>
              <a:rPr lang="pl-PL" baseline="0" dirty="0"/>
              <a:t>, mieliśmy też kilka innych wątków</a:t>
            </a:r>
          </a:p>
          <a:p>
            <a:r>
              <a:rPr lang="pl-PL" baseline="0" dirty="0"/>
              <a:t>Estetyczna – a na pewno responsywna</a:t>
            </a:r>
          </a:p>
          <a:p>
            <a:r>
              <a:rPr lang="pl-PL" baseline="0" dirty="0"/>
              <a:t>Wieloplatformowa – Działała na Windows, </a:t>
            </a:r>
            <a:r>
              <a:rPr lang="pl-PL" baseline="0" dirty="0" err="1"/>
              <a:t>MacOS</a:t>
            </a:r>
            <a:r>
              <a:rPr lang="pl-PL" baseline="0" dirty="0"/>
              <a:t>, iOS, Android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81689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 Do pełni szczęścia brakowało</a:t>
            </a:r>
            <a:r>
              <a:rPr lang="pl-PL" baseline="0" dirty="0"/>
              <a:t> nam czterech rozszerzeń:</a:t>
            </a:r>
          </a:p>
          <a:p>
            <a:pPr marL="171450" indent="-171450">
              <a:buFontTx/>
              <a:buChar char="-"/>
            </a:pPr>
            <a:r>
              <a:rPr lang="pl-PL" baseline="0" dirty="0"/>
              <a:t>Wiele </a:t>
            </a:r>
            <a:r>
              <a:rPr lang="pl-PL" baseline="0" dirty="0" err="1"/>
              <a:t>ViewModeli</a:t>
            </a:r>
            <a:r>
              <a:rPr lang="pl-PL" baseline="0" dirty="0"/>
              <a:t> potrzebowało inicjalnie ustawić swój inicjalny stan na podstawie bieżącego stanu SDK rozszerzenie </a:t>
            </a:r>
            <a:r>
              <a:rPr lang="pl-PL" baseline="0" dirty="0" err="1"/>
              <a:t>FromEvent</a:t>
            </a:r>
            <a:r>
              <a:rPr lang="pl-PL" baseline="0" dirty="0"/>
              <a:t> dostarcza wartość dopiero gdy ona się zmieni, dlatego stworzyliśmy </a:t>
            </a:r>
            <a:r>
              <a:rPr lang="pl-PL" baseline="0" dirty="0" err="1"/>
              <a:t>FromEventAndProperty</a:t>
            </a:r>
            <a:r>
              <a:rPr lang="pl-PL" baseline="0" dirty="0"/>
              <a:t>, które dostarczało w momencie subskrypcji aktualną wartość z SDK.</a:t>
            </a:r>
          </a:p>
          <a:p>
            <a:pPr marL="171450" indent="-171450">
              <a:buFontTx/>
              <a:buChar char="-"/>
            </a:pPr>
            <a:r>
              <a:rPr lang="pl-PL" baseline="0" dirty="0"/>
              <a:t>Z jakiegoś powodu w </a:t>
            </a:r>
            <a:r>
              <a:rPr lang="pl-PL" baseline="0" dirty="0" err="1"/>
              <a:t>Rx.Net</a:t>
            </a:r>
            <a:r>
              <a:rPr lang="pl-PL" baseline="0" dirty="0"/>
              <a:t> nie ma rozszerzenia Switch przyjmującego lambdę jako parametr. Więc trzeba wykonywać kombinację </a:t>
            </a:r>
            <a:r>
              <a:rPr lang="pl-PL" baseline="0" dirty="0" err="1"/>
              <a:t>select</a:t>
            </a:r>
            <a:r>
              <a:rPr lang="pl-PL" baseline="0" dirty="0"/>
              <a:t>/</a:t>
            </a:r>
            <a:r>
              <a:rPr lang="pl-PL" baseline="0" dirty="0" err="1"/>
              <a:t>switch</a:t>
            </a:r>
            <a:endParaRPr lang="pl-PL" baseline="0" dirty="0"/>
          </a:p>
          <a:p>
            <a:pPr marL="171450" indent="-171450">
              <a:buFontTx/>
              <a:buChar char="-"/>
            </a:pPr>
            <a:r>
              <a:rPr lang="pl-PL" baseline="0" dirty="0"/>
              <a:t>Implementacji </a:t>
            </a:r>
            <a:r>
              <a:rPr lang="pl-PL" baseline="0" dirty="0" err="1"/>
              <a:t>Dispatch</a:t>
            </a:r>
            <a:r>
              <a:rPr lang="pl-PL" baseline="0" dirty="0"/>
              <a:t>, która zamiast </a:t>
            </a:r>
            <a:r>
              <a:rPr lang="pl-PL" baseline="0" dirty="0" err="1"/>
              <a:t>Dispatchera</a:t>
            </a:r>
            <a:r>
              <a:rPr lang="pl-PL" baseline="0" dirty="0"/>
              <a:t> z WPF używałaby interfejsu </a:t>
            </a:r>
            <a:r>
              <a:rPr lang="pl-PL" baseline="0" dirty="0" err="1"/>
              <a:t>IDispatcher</a:t>
            </a:r>
            <a:r>
              <a:rPr lang="pl-PL" baseline="0" dirty="0"/>
              <a:t> z </a:t>
            </a:r>
            <a:r>
              <a:rPr lang="pl-PL" baseline="0" dirty="0" err="1"/>
              <a:t>frameworka</a:t>
            </a:r>
            <a:r>
              <a:rPr lang="pl-PL" baseline="0" dirty="0"/>
              <a:t> </a:t>
            </a:r>
            <a:r>
              <a:rPr lang="pl-PL" baseline="0" dirty="0" err="1"/>
              <a:t>Catel</a:t>
            </a:r>
            <a:r>
              <a:rPr lang="pl-PL" baseline="0" dirty="0"/>
              <a:t>. </a:t>
            </a:r>
          </a:p>
          <a:p>
            <a:pPr marL="171450" indent="-171450">
              <a:buFontTx/>
              <a:buChar char="-"/>
            </a:pPr>
            <a:r>
              <a:rPr lang="pl-PL" baseline="0" dirty="0" err="1"/>
              <a:t>FromMediator</a:t>
            </a:r>
            <a:r>
              <a:rPr lang="pl-PL" baseline="0" dirty="0"/>
              <a:t> – nie mieliśmy czasu </a:t>
            </a:r>
            <a:r>
              <a:rPr lang="pl-PL" baseline="0" dirty="0" err="1"/>
              <a:t>przepiesywać</a:t>
            </a:r>
            <a:r>
              <a:rPr lang="pl-PL" baseline="0" dirty="0"/>
              <a:t> całej aplikacji na RX, więc dodaliśmy rozszerzenie pozwalające generować zdarzenia na podstawie wiadomości z Mediatora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/>
              <a:t>Do pisania własnych rozszerzeń można podejść na dwa sposoby: preferowany wykorzystanie istniejących klas i rozszerzeń Sample04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/>
              <a:t>Drugim jest wykorzystanie wzorca dekorator Sample05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62608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aseline="0" dirty="0"/>
              <a:t>Po pierwsze zmieniły się nasze modele. Zamiast wysyłać wiadomości Mediatorem i udostępniać wartość we właściwości, po prostu wystawia właściwość </a:t>
            </a:r>
            <a:r>
              <a:rPr lang="pl-PL" baseline="0" dirty="0" err="1"/>
              <a:t>IObservable</a:t>
            </a:r>
            <a:r>
              <a:rPr lang="pl-PL" baseline="0" dirty="0"/>
              <a:t>, dodatkowo to podejście sprawia że w pewnych przypadkach implementacja </a:t>
            </a:r>
            <a:r>
              <a:rPr lang="pl-PL" baseline="0" dirty="0" err="1"/>
              <a:t>IDisposable</a:t>
            </a:r>
            <a:r>
              <a:rPr lang="pl-PL" baseline="0" dirty="0"/>
              <a:t> stała się zbędna – </a:t>
            </a:r>
            <a:r>
              <a:rPr lang="pl-PL" baseline="0" dirty="0" err="1"/>
              <a:t>IContactModel</a:t>
            </a:r>
            <a:r>
              <a:rPr lang="pl-PL" baseline="0" dirty="0"/>
              <a:t> i </a:t>
            </a:r>
            <a:r>
              <a:rPr lang="pl-PL" baseline="0" dirty="0" err="1"/>
              <a:t>ContactModel</a:t>
            </a:r>
            <a:endParaRPr lang="pl-PL" baseline="0" dirty="0"/>
          </a:p>
          <a:p>
            <a:endParaRPr lang="pl-PL" baseline="0" dirty="0"/>
          </a:p>
          <a:p>
            <a:r>
              <a:rPr lang="pl-PL" baseline="0" dirty="0"/>
              <a:t>Po drugie zmieniły się </a:t>
            </a:r>
            <a:r>
              <a:rPr lang="pl-PL" baseline="0" dirty="0" err="1"/>
              <a:t>ViewModele</a:t>
            </a:r>
            <a:r>
              <a:rPr lang="pl-PL" baseline="0" dirty="0"/>
              <a:t>, na  pierwszy rzut oka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CallInfoViewModel</a:t>
            </a:r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jest bardziej złożony,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ale jak przyjrzymy się bliżej to okaże się, że obecny kod pokrywa więcej przypadków:</a:t>
            </a:r>
          </a:p>
          <a:p>
            <a:pPr marL="171450" indent="-171450">
              <a:buFontTx/>
              <a:buChar char="-"/>
            </a:pP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Wcześniejszy kod nie aktualizował się gdy zmieniła się lista kontaktów – np. gdy ktoś w Outlooku dopisał sobie bieżącego rozmówcę do kontaktów</a:t>
            </a:r>
          </a:p>
          <a:p>
            <a:pPr marL="171450" indent="-171450">
              <a:buFontTx/>
              <a:buChar char="-"/>
            </a:pP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Kod mniej obciąża wątek UI – zmiany na liście kontaktów nie są przenoszone na wątek UI, jeżeli bieżące połączenie jest kolaboracją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3316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Niedawno przeprowadziłem eksperyment, w którym wykorzystałem RX do napisania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backendu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 moich eksperymentów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backendzie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istnieje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DeviceService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mający pola typu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observable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zarejestrowany jako Singleton.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Aplikacja ma wystawiony punkt końcowy typu web-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socket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Przy nawiązaniu połączenia tworzona jest subskrypcja, która gdy pojawia się nowa wartość na obserwowanym polu,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serializuje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ją i wysyła do nasłuchującego klienta.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 architektura ma problemy ze skalowalnością i odpornością na awarie. Wszystkie zdarzenia, które mają wpływ na dane urządzenie, muszą być dostarczone do instancji aplikacji z którą jest ono połączone. Oznacza 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Jedną, dużą, instancję – jak padnie to wszystkie urządzenia z niej korzystające muszą czekać na restart, a nowa instancja oberwie małym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DDoSem</a:t>
            </a:r>
            <a:endParaRPr lang="pl-PL" sz="120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Dostarczanie wszystkich sygnałów do wszystkich instancji – np. przez systemy kolejkowe w tle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Napisanie logiki sprytnie rozdzielającej sygnały (np. reguły na kolejkach w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rabbicie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reguły w LB http)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l-PL" sz="120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Tymczasowo jedna instancja jest dla mnie </a:t>
            </a:r>
            <a:r>
              <a:rPr lang="pl-PL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wystarczająco dobra</a:t>
            </a:r>
            <a:endParaRPr lang="pl-PL" sz="120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3202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z="120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76507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aseline="0" dirty="0"/>
              <a:t>Podsumowując powiem że zastosowanie RX w naszym projekcie było dobrą decyzją, ilość Bugów znacząco spadła, doszedł </a:t>
            </a:r>
            <a:r>
              <a:rPr lang="pl-PL" baseline="0" dirty="0" err="1"/>
              <a:t>fun-factor</a:t>
            </a:r>
            <a:r>
              <a:rPr lang="pl-PL" baseline="0" dirty="0"/>
              <a:t> związany z poznaniem nowej technologii.</a:t>
            </a:r>
          </a:p>
          <a:p>
            <a:r>
              <a:rPr lang="pl-PL" baseline="0" dirty="0"/>
              <a:t>Dodam jednak że nie zrezygnowaliśmy z użycia mediatora w wielu przypadkach dalej sprawdza się dobrze.</a:t>
            </a:r>
          </a:p>
          <a:p>
            <a:r>
              <a:rPr lang="pl-PL" baseline="0" dirty="0"/>
              <a:t>Kiedy stosować RX: w aplikacje gdzie dużo się dzieje: automaty </a:t>
            </a:r>
            <a:r>
              <a:rPr lang="pl-PL" baseline="0" dirty="0" err="1"/>
              <a:t>tradingowe</a:t>
            </a:r>
            <a:r>
              <a:rPr lang="pl-PL" baseline="0" dirty="0"/>
              <a:t>, aplikacje desktop/</a:t>
            </a:r>
            <a:r>
              <a:rPr lang="pl-PL" baseline="0" dirty="0" err="1"/>
              <a:t>frontend</a:t>
            </a:r>
            <a:r>
              <a:rPr lang="pl-PL" baseline="0" dirty="0"/>
              <a:t> w których serwer wysyła zdarzenia (</a:t>
            </a:r>
            <a:r>
              <a:rPr lang="pl-PL" baseline="0" dirty="0" err="1"/>
              <a:t>SignaR</a:t>
            </a:r>
            <a:r>
              <a:rPr lang="pl-PL" baseline="0" dirty="0"/>
              <a:t>, </a:t>
            </a:r>
            <a:r>
              <a:rPr lang="pl-PL" baseline="0" dirty="0" err="1"/>
              <a:t>WebSockets</a:t>
            </a:r>
            <a:r>
              <a:rPr lang="pl-PL" baseline="0" dirty="0"/>
              <a:t>), myślę że to może działać w grach i kodzie działającym na urządzeniach </a:t>
            </a:r>
            <a:r>
              <a:rPr lang="pl-PL" baseline="0" dirty="0" err="1"/>
              <a:t>IoT</a:t>
            </a:r>
            <a:r>
              <a:rPr lang="pl-PL" baseline="0" dirty="0"/>
              <a:t>, jednak tutaj może się okazać że duża ilość obiektów w pamięci może okazać się poważną przeszkodą.</a:t>
            </a:r>
          </a:p>
          <a:p>
            <a:r>
              <a:rPr lang="pl-PL" baseline="0" dirty="0"/>
              <a:t>Kiedy nie stosować: Dwa lata temu powiedziałbym ze 100% pewnością że w aplikacjach </a:t>
            </a:r>
            <a:r>
              <a:rPr lang="pl-PL" baseline="0" dirty="0" err="1"/>
              <a:t>CRUDowych</a:t>
            </a:r>
            <a:r>
              <a:rPr lang="pl-PL" baseline="0" dirty="0"/>
              <a:t>, dzisiaj mówię na 80%. W międzyczasie pracowałem w </a:t>
            </a:r>
            <a:r>
              <a:rPr lang="pl-PL" baseline="0" dirty="0" err="1"/>
              <a:t>ReactJS</a:t>
            </a:r>
            <a:r>
              <a:rPr lang="pl-PL" baseline="0" dirty="0"/>
              <a:t>, który też jest dobrą implementacją programowania reaktywnego i ludzie stosują go do tworzenia takich aplikacji, może </a:t>
            </a:r>
            <a:r>
              <a:rPr lang="pl-PL" baseline="0" dirty="0" err="1"/>
              <a:t>RX’y</a:t>
            </a:r>
            <a:r>
              <a:rPr lang="pl-PL" baseline="0" dirty="0"/>
              <a:t> muszą dojrzeć.</a:t>
            </a:r>
          </a:p>
          <a:p>
            <a:r>
              <a:rPr lang="pl-PL" baseline="0" dirty="0"/>
              <a:t>Jestem też sceptyczny co do zastosowania ich w aplikacjach </a:t>
            </a:r>
            <a:r>
              <a:rPr lang="pl-PL" baseline="0" dirty="0" err="1"/>
              <a:t>backend</a:t>
            </a:r>
            <a:r>
              <a:rPr lang="pl-PL" baseline="0" dirty="0"/>
              <a:t>, ale może to się zmieni.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0180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/>
              <a:t>Call.cs</a:t>
            </a:r>
            <a:endParaRPr lang="pl-PL" dirty="0"/>
          </a:p>
          <a:p>
            <a:r>
              <a:rPr lang="pl-PL" dirty="0"/>
              <a:t>API CSDK składa</a:t>
            </a:r>
            <a:r>
              <a:rPr lang="pl-PL" baseline="0" dirty="0"/>
              <a:t> się głównie z 3 typów elementów:</a:t>
            </a:r>
          </a:p>
          <a:p>
            <a:pPr marL="171450" indent="-171450">
              <a:buFontTx/>
              <a:buChar char="-"/>
            </a:pPr>
            <a:r>
              <a:rPr lang="pl-PL" baseline="0" dirty="0"/>
              <a:t>Właściwości </a:t>
            </a:r>
            <a:r>
              <a:rPr lang="pl-PL" baseline="0" dirty="0" err="1"/>
              <a:t>get-only</a:t>
            </a:r>
            <a:endParaRPr lang="pl-PL" baseline="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l-PL" baseline="0" dirty="0"/>
              <a:t>Metod asynchronicznych z </a:t>
            </a:r>
            <a:r>
              <a:rPr lang="pl-PL" baseline="0" dirty="0" err="1"/>
              <a:t>callbackami</a:t>
            </a:r>
            <a:r>
              <a:rPr lang="pl-PL" baseline="0" dirty="0"/>
              <a:t> – pozwalającymi zmienić wartości tych właściwości – np. </a:t>
            </a:r>
            <a:r>
              <a:rPr lang="pl-PL" baseline="0" dirty="0" err="1"/>
              <a:t>call.End</a:t>
            </a:r>
            <a:r>
              <a:rPr lang="pl-PL" baseline="0" dirty="0"/>
              <a:t> kończyło połączenie telefoniczne i powodowało zmianę </a:t>
            </a:r>
            <a:r>
              <a:rPr lang="pl-PL" baseline="0" dirty="0" err="1"/>
              <a:t>właściwoście</a:t>
            </a:r>
            <a:r>
              <a:rPr lang="pl-PL" baseline="0" dirty="0"/>
              <a:t> </a:t>
            </a:r>
            <a:r>
              <a:rPr lang="pl-PL" baseline="0" dirty="0" err="1"/>
              <a:t>Call.State</a:t>
            </a:r>
            <a:r>
              <a:rPr lang="pl-PL" baseline="0" dirty="0"/>
              <a:t> na </a:t>
            </a:r>
            <a:r>
              <a:rPr lang="pl-PL" baseline="0" dirty="0" err="1"/>
              <a:t>Ended</a:t>
            </a:r>
            <a:endParaRPr lang="pl-PL" baseline="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l-PL" baseline="0" dirty="0"/>
              <a:t>Zdarzeń informujących o zmianie wartości właściwości – właściwości mogły się zmieniać w wyniku działań serwera albo innych użytkowników, np. połączenie mogło się zakończyć </a:t>
            </a:r>
          </a:p>
          <a:p>
            <a:pPr marL="0" indent="0">
              <a:buFontTx/>
              <a:buNone/>
            </a:pPr>
            <a:r>
              <a:rPr lang="pl-PL" baseline="0" dirty="0" err="1"/>
              <a:t>Callbacki</a:t>
            </a:r>
            <a:r>
              <a:rPr lang="pl-PL" baseline="0" dirty="0"/>
              <a:t> i metody obsługujące zdarzenia były wykonywane na wątki SDK.</a:t>
            </a:r>
          </a:p>
          <a:p>
            <a:pPr marL="0" indent="0">
              <a:buFontTx/>
              <a:buNone/>
            </a:pPr>
            <a:r>
              <a:rPr lang="pl-PL" baseline="0" dirty="0"/>
              <a:t>Dodam że część właściwości było obiektami, które miały swoje metody, właściwości i zdarzenia – np. kolaboracja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113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O ile CSDK </a:t>
            </a:r>
            <a:r>
              <a:rPr lang="pl-PL" baseline="0" dirty="0"/>
              <a:t>jest tolerancyjne co do źródłowego wątku, to jak wiemy kontrolki wymagają użycia </a:t>
            </a:r>
            <a:r>
              <a:rPr lang="pl-PL" baseline="0" dirty="0" err="1"/>
              <a:t>dispatchera</a:t>
            </a:r>
            <a:r>
              <a:rPr lang="pl-PL" baseline="0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/>
              <a:t>Od początku wiedzieliśmy że nie chcemy obsługiwać zdarzeń ręcznie, a</a:t>
            </a:r>
            <a:r>
              <a:rPr lang="pl-PL" dirty="0"/>
              <a:t> już na 100% nie</a:t>
            </a:r>
            <a:r>
              <a:rPr lang="pl-PL" baseline="0" dirty="0"/>
              <a:t> w obszarze powiadomień, który zbierał zdarzenia z całego API –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NotificationAreaViewModel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1437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Naszym pierwszym rozwiązaniem było wykorzystanie wzorca mediator.</a:t>
            </a:r>
          </a:p>
          <a:p>
            <a:r>
              <a:rPr lang="pl-PL" dirty="0"/>
              <a:t>Przy</a:t>
            </a:r>
            <a:r>
              <a:rPr lang="pl-PL" baseline="0" dirty="0"/>
              <a:t> czym dodam że 2 różne wzorce nazywają się mediator, dokładnie mam na myśli wzorzec n</a:t>
            </a:r>
            <a:r>
              <a:rPr lang="pl-PL" dirty="0"/>
              <a:t>azywany też event-agregatorem albo szyną</a:t>
            </a:r>
            <a:r>
              <a:rPr lang="pl-PL" baseline="0" dirty="0"/>
              <a:t> zdarzeń.</a:t>
            </a:r>
          </a:p>
          <a:p>
            <a:r>
              <a:rPr lang="pl-PL" baseline="0" dirty="0"/>
              <a:t>Składa się z 3 elementów: Nadawcy, odbiorcy i mediatora – Pokazać kod mediatora.</a:t>
            </a:r>
          </a:p>
          <a:p>
            <a:r>
              <a:rPr lang="pl-PL" dirty="0"/>
              <a:t>Aby użyć</a:t>
            </a:r>
            <a:r>
              <a:rPr lang="pl-PL" baseline="0" dirty="0"/>
              <a:t> tego wzorca musieliśmy zbudować warstwę </a:t>
            </a:r>
            <a:r>
              <a:rPr lang="pl-PL" baseline="0" dirty="0" err="1"/>
              <a:t>wrapperów</a:t>
            </a:r>
            <a:r>
              <a:rPr lang="pl-PL" baseline="0" dirty="0"/>
              <a:t> – pokazać </a:t>
            </a:r>
            <a:r>
              <a:rPr lang="pl-PL" baseline="0" dirty="0" err="1"/>
              <a:t>CallModel</a:t>
            </a:r>
            <a:endParaRPr lang="pl-PL" baseline="0" dirty="0"/>
          </a:p>
          <a:p>
            <a:r>
              <a:rPr lang="pl-PL" baseline="0" dirty="0"/>
              <a:t>Ale za to kod </a:t>
            </a:r>
            <a:r>
              <a:rPr lang="pl-PL" baseline="0" dirty="0" err="1"/>
              <a:t>view</a:t>
            </a:r>
            <a:r>
              <a:rPr lang="pl-PL" baseline="0" dirty="0"/>
              <a:t>-modeli się uprościł, przejście na główny wątek ogarnęliśmy jednym </a:t>
            </a:r>
            <a:r>
              <a:rPr lang="pl-PL" baseline="0" dirty="0" err="1"/>
              <a:t>extensionem</a:t>
            </a:r>
            <a:r>
              <a:rPr lang="pl-PL" baseline="0" dirty="0"/>
              <a:t> – </a:t>
            </a:r>
            <a:r>
              <a:rPr lang="pl-P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NotificationAreaViewModel</a:t>
            </a:r>
            <a:endParaRPr lang="pl-PL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rozwiązanie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sprawiało się na tyle dobrze, że ukształtowało architekturę całej aplikacji.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Generowało jednak problemy w bardziej złożonych przypadkach –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CallInfoViewModel</a:t>
            </a:r>
            <a:endParaRPr lang="pl-PL" sz="120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ViewModele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musiały reagować na wiele różnych wiadomości – obsługując jedną wiadomość nie mieliśmy dostępu do danych niesionych przez inną. Szczególnym przypadkiem był konstruktor, w którym trzeba było ustawić inicjalny stan obiektu pomimo że żadna wiadomość nie została jeszcze otrzymana.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Zaczęliśmy więc odczytywać stan bezpośrednio z obiektów SDK.</a:t>
            </a:r>
          </a:p>
          <a:p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Tylko użycie </a:t>
            </a:r>
            <a:r>
              <a:rPr lang="pl-PL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dispatchera</a:t>
            </a:r>
            <a:r>
              <a:rPr lang="pl-PL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sprawiało że obsługa była przesunięta w czasie do momentu gdy stan w SDK jest już nieaktualny, czasem nawet o minutę.</a:t>
            </a:r>
            <a:endParaRPr lang="pl-PL" baseline="0" dirty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7795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I tak żeśmy się bujali przez jakiś czas do momentu gdy wybraliśmy</a:t>
            </a:r>
            <a:r>
              <a:rPr lang="pl-PL" baseline="0" dirty="0"/>
              <a:t> się na prelekcję Marcina Malinowskiego „</a:t>
            </a:r>
            <a:r>
              <a:rPr lang="pl-PL" baseline="0" dirty="0" err="1"/>
              <a:t>Welcome</a:t>
            </a:r>
            <a:r>
              <a:rPr lang="pl-PL" baseline="0" dirty="0"/>
              <a:t> to the Monad club” – dalej nie potrafię wyjaśnić czym są monady, ale</a:t>
            </a:r>
          </a:p>
          <a:p>
            <a:r>
              <a:rPr lang="pl-PL" baseline="0" dirty="0"/>
              <a:t>Jednym ze sposobem na ich klasyfikacje jest podział na takie, które dostarczają pojedyncze elementy oraz wiele elementów, drugim podziałem jest na synchroniczne – typu </a:t>
            </a:r>
            <a:r>
              <a:rPr lang="pl-PL" baseline="0" dirty="0" err="1"/>
              <a:t>pull</a:t>
            </a:r>
            <a:r>
              <a:rPr lang="pl-PL" baseline="0" dirty="0"/>
              <a:t> oraz asynchroniczne – typu </a:t>
            </a:r>
            <a:r>
              <a:rPr lang="pl-PL" baseline="0" dirty="0" err="1"/>
              <a:t>push</a:t>
            </a:r>
            <a:r>
              <a:rPr lang="pl-PL" baseline="0" dirty="0"/>
              <a:t>.</a:t>
            </a:r>
          </a:p>
          <a:p>
            <a:r>
              <a:rPr lang="pl-PL" baseline="0" dirty="0"/>
              <a:t>Synchroniczne i jednowartościowe to: Funkcje, typ </a:t>
            </a:r>
            <a:r>
              <a:rPr lang="pl-PL" baseline="0" dirty="0" err="1"/>
              <a:t>Nullable</a:t>
            </a:r>
            <a:r>
              <a:rPr lang="pl-PL" baseline="0" dirty="0"/>
              <a:t> w C# czy Option w </a:t>
            </a:r>
            <a:r>
              <a:rPr lang="pl-PL" baseline="0" dirty="0" err="1"/>
              <a:t>javie</a:t>
            </a:r>
            <a:endParaRPr lang="pl-PL" baseline="0" dirty="0"/>
          </a:p>
          <a:p>
            <a:r>
              <a:rPr lang="pl-PL" baseline="0" dirty="0"/>
              <a:t>Synchroniczne i wielowartościowe: tablice i typ </a:t>
            </a:r>
            <a:r>
              <a:rPr lang="pl-PL" baseline="0" dirty="0" err="1"/>
              <a:t>IEnumerable</a:t>
            </a:r>
            <a:endParaRPr lang="pl-PL" baseline="0" dirty="0"/>
          </a:p>
          <a:p>
            <a:r>
              <a:rPr lang="pl-PL" baseline="0" dirty="0"/>
              <a:t>Asynchronicznymi i jednowartościowe to: </a:t>
            </a:r>
            <a:r>
              <a:rPr lang="pl-PL" baseline="0" dirty="0" err="1"/>
              <a:t>Task</a:t>
            </a:r>
            <a:r>
              <a:rPr lang="pl-PL" baseline="0" dirty="0"/>
              <a:t>, Promise, </a:t>
            </a:r>
            <a:r>
              <a:rPr lang="pl-PL" baseline="0" dirty="0" err="1"/>
              <a:t>Future</a:t>
            </a:r>
            <a:endParaRPr lang="pl-PL" baseline="0" dirty="0"/>
          </a:p>
          <a:p>
            <a:r>
              <a:rPr lang="pl-PL" baseline="0" dirty="0"/>
              <a:t>I do dopełnienia brakuje asynchronicznej abstrakcji, która zwraca wiele wartości asynchronicznie: są Event oraz </a:t>
            </a:r>
            <a:r>
              <a:rPr lang="pl-PL" baseline="0" dirty="0" err="1"/>
              <a:t>Observer</a:t>
            </a:r>
            <a:r>
              <a:rPr lang="pl-PL" baseline="0" dirty="0"/>
              <a:t> i </a:t>
            </a:r>
            <a:r>
              <a:rPr lang="pl-PL" baseline="0" dirty="0" err="1"/>
              <a:t>observable</a:t>
            </a:r>
            <a:r>
              <a:rPr lang="pl-PL" baseline="0" dirty="0"/>
              <a:t>.</a:t>
            </a:r>
          </a:p>
          <a:p>
            <a:endParaRPr lang="pl-PL" dirty="0"/>
          </a:p>
          <a:p>
            <a:r>
              <a:rPr lang="pl-PL" dirty="0"/>
              <a:t>Standardowa</a:t>
            </a:r>
            <a:r>
              <a:rPr lang="pl-PL" baseline="0" dirty="0"/>
              <a:t> biblioteka .Net zawiera 2 interfejsy: </a:t>
            </a:r>
            <a:r>
              <a:rPr lang="pl-PL" baseline="0" dirty="0" err="1"/>
              <a:t>IObserver</a:t>
            </a:r>
            <a:r>
              <a:rPr lang="pl-PL" baseline="0" dirty="0"/>
              <a:t> i </a:t>
            </a:r>
            <a:r>
              <a:rPr lang="pl-PL" baseline="0" dirty="0" err="1"/>
              <a:t>IObservable</a:t>
            </a:r>
            <a:r>
              <a:rPr lang="pl-PL" baseline="0" dirty="0"/>
              <a:t>.</a:t>
            </a:r>
          </a:p>
          <a:p>
            <a:r>
              <a:rPr lang="pl-PL" baseline="0" dirty="0" err="1"/>
              <a:t>Observer</a:t>
            </a:r>
            <a:r>
              <a:rPr lang="pl-PL" baseline="0" dirty="0"/>
              <a:t> ma 3 metody: </a:t>
            </a:r>
            <a:r>
              <a:rPr lang="pl-PL" baseline="0" dirty="0" err="1"/>
              <a:t>OnNext</a:t>
            </a:r>
            <a:r>
              <a:rPr lang="pl-PL" baseline="0" dirty="0"/>
              <a:t> – wywoływane gdy pojawia się nowa wartość, </a:t>
            </a:r>
            <a:r>
              <a:rPr lang="pl-PL" baseline="0" dirty="0" err="1"/>
              <a:t>OnError</a:t>
            </a:r>
            <a:r>
              <a:rPr lang="pl-PL" baseline="0" dirty="0"/>
              <a:t> – gdy pojawił się błąd i </a:t>
            </a:r>
            <a:r>
              <a:rPr lang="pl-PL" baseline="0" dirty="0" err="1"/>
              <a:t>OnCompleted</a:t>
            </a:r>
            <a:r>
              <a:rPr lang="pl-PL" baseline="0" dirty="0"/>
              <a:t> – gdy obserwowany stwierdza że nie ma więcej wiadomości do dostarczenia. </a:t>
            </a:r>
            <a:r>
              <a:rPr lang="pl-PL" baseline="0" dirty="0" err="1"/>
              <a:t>Observable</a:t>
            </a:r>
            <a:r>
              <a:rPr lang="pl-PL" baseline="0" dirty="0"/>
              <a:t> jedną: </a:t>
            </a:r>
            <a:r>
              <a:rPr lang="pl-PL" baseline="0" dirty="0" err="1"/>
              <a:t>Subscribe</a:t>
            </a:r>
            <a:r>
              <a:rPr lang="pl-PL" baseline="0" dirty="0"/>
              <a:t> zwracającą </a:t>
            </a:r>
            <a:r>
              <a:rPr lang="pl-PL" baseline="0" dirty="0" err="1"/>
              <a:t>IDisposable</a:t>
            </a:r>
            <a:r>
              <a:rPr lang="pl-PL" baseline="0" dirty="0"/>
              <a:t>.</a:t>
            </a:r>
          </a:p>
          <a:p>
            <a:r>
              <a:rPr lang="pl-PL" baseline="0" dirty="0" err="1"/>
              <a:t>OnNext</a:t>
            </a:r>
            <a:r>
              <a:rPr lang="pl-PL" baseline="0" dirty="0"/>
              <a:t> nie powinno być wywoływane jeżeli wcześniej zostało wywołane </a:t>
            </a:r>
            <a:r>
              <a:rPr lang="pl-PL" baseline="0" dirty="0" err="1"/>
              <a:t>OnError</a:t>
            </a:r>
            <a:r>
              <a:rPr lang="pl-PL" baseline="0" dirty="0"/>
              <a:t> albo </a:t>
            </a:r>
            <a:r>
              <a:rPr lang="pl-PL" baseline="0" dirty="0" err="1"/>
              <a:t>onCompleted</a:t>
            </a:r>
            <a:r>
              <a:rPr lang="pl-PL" baseline="0" dirty="0"/>
              <a:t>.</a:t>
            </a:r>
          </a:p>
          <a:p>
            <a:r>
              <a:rPr lang="pl-PL" baseline="0" dirty="0"/>
              <a:t>Wywołanie </a:t>
            </a:r>
            <a:r>
              <a:rPr lang="pl-PL" baseline="0" dirty="0" err="1"/>
              <a:t>Dispose</a:t>
            </a:r>
            <a:r>
              <a:rPr lang="pl-PL" baseline="0" dirty="0"/>
              <a:t> na wyniku metody </a:t>
            </a:r>
            <a:r>
              <a:rPr lang="pl-PL" baseline="0" dirty="0" err="1"/>
              <a:t>subscribe</a:t>
            </a:r>
            <a:r>
              <a:rPr lang="pl-PL" baseline="0" dirty="0"/>
              <a:t> powinno zapewnić, że żadna z metod obserwatora nie będzie wywołana.</a:t>
            </a:r>
          </a:p>
          <a:p>
            <a:r>
              <a:rPr lang="pl-PL" baseline="0" dirty="0"/>
              <a:t>W większości programów rzadko używane, ponieważ eventy są zazwyczaj wystarczająco dobre. Dodatkowo z tego co wiem to biblioteka standardowa nie zawiera implementacji tych interfejsów.</a:t>
            </a:r>
          </a:p>
          <a:p>
            <a:r>
              <a:rPr lang="pl-PL" baseline="0" dirty="0"/>
              <a:t>Wadą eventów jest jednak fakt, że są doklejone do składni C# trochę „na siłę”, a ich rozszerzanie jest ograniczone – nie są obywatelami pierwszej klasy. A co za tym idzie trudno jest tworzyć generyczne rozwiązania w oparciu o nie.</a:t>
            </a:r>
          </a:p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269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Microsoft stworzył bibliotekę </a:t>
            </a:r>
            <a:r>
              <a:rPr lang="pl-PL" dirty="0" err="1"/>
              <a:t>Reactive.Extensions</a:t>
            </a:r>
            <a:r>
              <a:rPr lang="pl-PL" dirty="0"/>
              <a:t>, która dzisiaj nazywa się </a:t>
            </a:r>
            <a:r>
              <a:rPr lang="pl-PL" baseline="0" dirty="0" err="1"/>
              <a:t>System.Reactive</a:t>
            </a:r>
            <a:r>
              <a:rPr lang="pl-PL" baseline="0" dirty="0"/>
              <a:t>.</a:t>
            </a:r>
          </a:p>
          <a:p>
            <a:r>
              <a:rPr lang="pl-PL" baseline="0" dirty="0"/>
              <a:t>Zawiera ona zestaw rozszerzeń ww. interfejsów, które są dla obserwatorów tym czym LINQ dla interfejsów </a:t>
            </a:r>
            <a:r>
              <a:rPr lang="pl-PL" baseline="0" dirty="0" err="1"/>
              <a:t>IEnumerable</a:t>
            </a:r>
            <a:r>
              <a:rPr lang="pl-PL" baseline="0" dirty="0"/>
              <a:t> i </a:t>
            </a:r>
            <a:r>
              <a:rPr lang="pl-PL" baseline="0" dirty="0" err="1"/>
              <a:t>IEnumerator</a:t>
            </a:r>
            <a:r>
              <a:rPr lang="pl-PL" baseline="0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/>
              <a:t>Biblioteka ta okazała się tak dobra, że została skopiowana do innych technologii, inne implementacje różnią się nazwami metod, ale koncepcje są te same.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/>
              <a:t>Koncepcje stojące za </a:t>
            </a:r>
            <a:r>
              <a:rPr lang="pl-PL" baseline="0" dirty="0" err="1"/>
              <a:t>ReactiveExtensions</a:t>
            </a:r>
            <a:r>
              <a:rPr lang="pl-PL" baseline="0" dirty="0"/>
              <a:t> są opisane na stronie </a:t>
            </a:r>
            <a:r>
              <a:rPr lang="pl-PL" dirty="0">
                <a:hlinkClick r:id="rId3"/>
              </a:rPr>
              <a:t>http://reactivex.io/</a:t>
            </a:r>
            <a:r>
              <a:rPr lang="pl-PL" dirty="0"/>
              <a:t> z tej strony pobrałem też grafiki, których użyłem w dalszej części.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/>
              <a:t>Minusem strony jest fakt iż jest ona indeksowana nazwami używanymi w </a:t>
            </a:r>
            <a:r>
              <a:rPr lang="pl-PL" baseline="0" dirty="0" err="1"/>
              <a:t>javie</a:t>
            </a:r>
            <a:r>
              <a:rPr lang="pl-PL" baseline="0" dirty="0"/>
              <a:t>, ma jednak referencje do nazw w .Net.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/>
              <a:t>W dalszej części przejdę przez elementy RX, które wykorzystaliśmy w naszym projekcie.</a:t>
            </a:r>
          </a:p>
          <a:p>
            <a:endParaRPr lang="pl-PL" baseline="0" dirty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126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 akceptująca metodę,</a:t>
            </a:r>
            <a:r>
              <a:rPr lang="pl-PL" baseline="0" dirty="0"/>
              <a:t> a nie implementację </a:t>
            </a:r>
            <a:r>
              <a:rPr lang="pl-PL" baseline="0" dirty="0" err="1"/>
              <a:t>IObserver</a:t>
            </a:r>
            <a:r>
              <a:rPr lang="pl-PL" baseline="0" dirty="0"/>
              <a:t> Sample01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5039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Sample02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8DEB1-BED1-4E22-BC85-768B4D7ABFCC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18636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47E9A7-BA08-4EDA-9E93-CE69127C01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6CD4173-5F2A-4D05-8294-6E09A52CFF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053D525-956F-4094-9DC7-5DACFC580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D7343F0-8532-4A74-8A2E-13039807F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CAABFC-A0FD-4490-9B9C-D1A7751A6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8347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DD23FE-8199-4AD6-A170-502E8CD58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8411CB9-A7C2-4D16-8D3A-0FFEA7961F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47EF08F-6DE4-49CF-95D1-7694C8441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AFE9AC-8E10-4807-B054-6CA5BD6A7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2ADFE74-3CAF-46B1-AE3C-D2CEE55EB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166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E0274E72-C365-46DC-B22A-1C6FC1298D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0B82533-3D7D-4687-A489-BC2D42544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324ACF-DCDC-4274-A9FF-727E6DEEC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144A19E-77EA-491A-9A3D-348BC4EA6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ACD65A2-451C-43FC-85B6-6A7A61901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95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A59647-FE11-4200-8C40-53C0762C7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AAB587D-99FF-447C-BFA9-24509FD27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3CD5A1F-FEE0-448D-98CC-E1B6A7F37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AD5E483-5475-47D5-8F73-B7059703D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7C892DC-511E-41A2-8828-D92B08B80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317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4682213-6570-4554-8774-9E49224D9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654CD83-A8DF-4F7C-B408-C21FB667A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50DA7A3-2C96-42A2-8563-3EEF21E51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5043107-5741-4D60-BF65-9F262F21D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53BDC19-A917-4CFB-A3EF-6E259A72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8903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278783-71A5-4E4B-9C22-2848A9386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F2597A4-ABA8-4A70-A0CC-6DE03EE015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6916921-D4B0-4ACE-A694-DE68D4859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6BB1FF4-41A4-4D58-8482-7259EB176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1550C7F-FA03-4C00-910D-5C313E19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18E81B4-7B97-4D58-AADD-E257B357C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2206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9291728-C214-4569-B234-E78613982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E784671-59EB-430D-A8F6-57B3FE05E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E9BA8C4-3F10-4D94-BDD3-9A0359653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5D4CBCAD-D28C-4326-B94B-21B3CC43A1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ECED520C-952F-4012-823F-EFFD2062E0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AF5FE5A-FAD1-4BD6-93DF-C19156856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DD89B028-3033-42BF-AD50-2A397E669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91D43C3-A227-4D49-AF41-79E278B5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1042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7EA413-6E82-4C3F-B897-D0B7329E9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81123A8-5A76-4C4B-9072-5464DF6FA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5A19C79-B45C-4BAC-9B4B-F7C128439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16A391E-6BE1-40C3-A831-EF7CE21A3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6903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A747A849-C872-4CEE-AEEA-A4ABFF67D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DE0F64CB-8AFE-4E26-847F-6E0282975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FA6D9CE-A77E-4A47-A270-1FA96850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9921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69AE7D3-A17C-430A-A477-829C9C04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BD9A8D4-3CF2-43F5-B27D-D33E09F31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D06F87E-E673-452F-8E2A-C119964455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9BFF6E0-6CF8-4D30-A477-3EC0B4418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1AC7A49-D440-4F38-BC17-7925C4AC4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574847F-C919-4D25-A6BB-76A0276F2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0012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BF797F-3DB9-4679-964A-A8B3C4797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D4A6A46A-E6A0-405D-A45B-8FA0F23CA5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9435763-6229-44C3-958C-7317F582A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270A901-9965-40E8-9848-1BC0ED36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749A1F2-C36A-4B20-A2E7-8B1A020BA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4DF5360-66A6-4FB9-829B-511EA7DE0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2496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6000">
              <a:srgbClr val="055902"/>
            </a:gs>
            <a:gs pos="85577">
              <a:schemeClr val="bg1"/>
            </a:gs>
            <a:gs pos="0">
              <a:srgbClr val="8BA651"/>
            </a:gs>
            <a:gs pos="12000">
              <a:srgbClr val="8BA651"/>
            </a:gs>
            <a:gs pos="13000">
              <a:srgbClr val="055902"/>
            </a:gs>
            <a:gs pos="12000">
              <a:srgbClr val="055902"/>
            </a:gs>
            <a:gs pos="13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A79DF1B-3F4C-4DBC-84E3-21F0E0F3F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8684EBA-4E03-4FA7-9ABD-52CAEB9BE3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340E13F-BB59-4128-A624-DA22D6DDED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8ED5C-B3AA-4A21-815D-0EA535ABCD20}" type="datetimeFigureOut">
              <a:rPr lang="pl-PL" smtClean="0"/>
              <a:t>21.10.2020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34A6D1C-B3FB-4338-BD99-AC8F4DB3A1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BB8A1E2-E27A-4FF5-99B0-A85EF70CE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394F2-1D9A-492A-A27F-DB1B9FBD849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041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7B1FEE8-448F-46ED-ADCC-267A2EF8A4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>
                <a:solidFill>
                  <a:srgbClr val="A61103"/>
                </a:solidFill>
              </a:rPr>
              <a:t>Droga do </a:t>
            </a:r>
            <a:r>
              <a:rPr lang="pl-PL" dirty="0" err="1">
                <a:solidFill>
                  <a:srgbClr val="A61103"/>
                </a:solidFill>
              </a:rPr>
              <a:t>Reactive</a:t>
            </a:r>
            <a:r>
              <a:rPr lang="pl-PL" dirty="0">
                <a:solidFill>
                  <a:srgbClr val="A61103"/>
                </a:solidFill>
              </a:rPr>
              <a:t> Extensions</a:t>
            </a:r>
          </a:p>
        </p:txBody>
      </p:sp>
    </p:spTree>
    <p:extLst>
      <p:ext uri="{BB962C8B-B14F-4D97-AF65-F5344CB8AC3E}">
        <p14:creationId xmlns:p14="http://schemas.microsoft.com/office/powerpoint/2010/main" val="1216093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Operacja: Select / Map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055DC139-D537-4E71-82AB-16688859C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427" y="1428217"/>
            <a:ext cx="10393146" cy="400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500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it-IT" sz="3600" dirty="0">
                <a:solidFill>
                  <a:srgbClr val="A61103"/>
                </a:solidFill>
              </a:rPr>
              <a:t>Operacje: Scan i Aggregate/Reduce</a:t>
            </a:r>
            <a:endParaRPr lang="pl-PL" sz="3600" dirty="0">
              <a:solidFill>
                <a:srgbClr val="A61103"/>
              </a:solidFill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3E0B9A77-3933-4402-BD8E-B1FB9ECB0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716" y="2388278"/>
            <a:ext cx="5312230" cy="2053235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53E6986F-11DC-4BD4-B8DF-98244C6D17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057" y="2416486"/>
            <a:ext cx="5312229" cy="202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22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Operacja: </a:t>
            </a:r>
            <a:r>
              <a:rPr lang="pl-PL" sz="3600" dirty="0" err="1">
                <a:solidFill>
                  <a:srgbClr val="A61103"/>
                </a:solidFill>
              </a:rPr>
              <a:t>Where</a:t>
            </a:r>
            <a:r>
              <a:rPr lang="pl-PL" sz="3600" dirty="0">
                <a:solidFill>
                  <a:srgbClr val="A61103"/>
                </a:solidFill>
              </a:rPr>
              <a:t> / </a:t>
            </a:r>
            <a:r>
              <a:rPr lang="pl-PL" sz="3600" dirty="0" err="1">
                <a:solidFill>
                  <a:srgbClr val="A61103"/>
                </a:solidFill>
              </a:rPr>
              <a:t>Filter</a:t>
            </a:r>
            <a:endParaRPr lang="pl-PL" sz="3600" dirty="0">
              <a:solidFill>
                <a:srgbClr val="A61103"/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02A337C3-4A0B-4DF4-BEB1-68B3D36B2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427" y="1419840"/>
            <a:ext cx="10393146" cy="401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174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Operacja: </a:t>
            </a:r>
            <a:r>
              <a:rPr lang="pl-PL" sz="3600" dirty="0" err="1">
                <a:solidFill>
                  <a:srgbClr val="A61103"/>
                </a:solidFill>
              </a:rPr>
              <a:t>DistinctUntilChaged</a:t>
            </a:r>
            <a:r>
              <a:rPr lang="pl-PL" sz="3600" dirty="0">
                <a:solidFill>
                  <a:srgbClr val="A61103"/>
                </a:solidFill>
              </a:rPr>
              <a:t> / </a:t>
            </a:r>
            <a:r>
              <a:rPr lang="pl-PL" sz="3600" dirty="0" err="1">
                <a:solidFill>
                  <a:srgbClr val="A61103"/>
                </a:solidFill>
              </a:rPr>
              <a:t>Distinct</a:t>
            </a:r>
            <a:endParaRPr lang="pl-PL" sz="3600" dirty="0">
              <a:solidFill>
                <a:srgbClr val="A61103"/>
              </a:solidFill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565FDB37-820B-48B5-BB87-EF2864CFE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13" y="1420594"/>
            <a:ext cx="10454373" cy="401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515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Operacja: </a:t>
            </a:r>
            <a:r>
              <a:rPr lang="pl-PL" sz="3600" dirty="0" err="1">
                <a:solidFill>
                  <a:srgbClr val="A61103"/>
                </a:solidFill>
              </a:rPr>
              <a:t>Throttle</a:t>
            </a:r>
            <a:r>
              <a:rPr lang="pl-PL" sz="3600" dirty="0">
                <a:solidFill>
                  <a:srgbClr val="A61103"/>
                </a:solidFill>
              </a:rPr>
              <a:t> / </a:t>
            </a:r>
            <a:r>
              <a:rPr lang="pl-PL" sz="3600" dirty="0" err="1">
                <a:solidFill>
                  <a:srgbClr val="A61103"/>
                </a:solidFill>
              </a:rPr>
              <a:t>Debounce</a:t>
            </a:r>
            <a:endParaRPr lang="pl-PL" sz="3600" dirty="0">
              <a:solidFill>
                <a:srgbClr val="A61103"/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FAC9E494-C268-4BDE-9549-AB759BBCF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507" y="1407385"/>
            <a:ext cx="10484986" cy="404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785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it-IT" sz="3600" dirty="0">
                <a:solidFill>
                  <a:srgbClr val="A61103"/>
                </a:solidFill>
              </a:rPr>
              <a:t>Podmioty</a:t>
            </a:r>
            <a:endParaRPr lang="pl-PL" sz="3600" dirty="0">
              <a:solidFill>
                <a:srgbClr val="A61103"/>
              </a:solidFill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3C95F808-48FF-4AEF-BF7E-D20F7D66E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44138"/>
            <a:ext cx="3799115" cy="234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66D67916-CB76-4578-8838-839366EE8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3472133"/>
            <a:ext cx="3799114" cy="240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48C41E5E-09B7-4900-98CB-865C31844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218" y="944138"/>
            <a:ext cx="3694582" cy="239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>
            <a:extLst>
              <a:ext uri="{FF2B5EF4-FFF2-40B4-BE49-F238E27FC236}">
                <a16:creationId xmlns:a16="http://schemas.microsoft.com/office/drawing/2014/main" id="{5B71C142-0B4E-4C1D-A8DD-70634DD04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463" y="3438236"/>
            <a:ext cx="3961326" cy="25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597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Operacja: </a:t>
            </a:r>
            <a:r>
              <a:rPr lang="pl-PL" sz="3600" dirty="0" err="1">
                <a:solidFill>
                  <a:srgbClr val="A61103"/>
                </a:solidFill>
              </a:rPr>
              <a:t>Merge</a:t>
            </a:r>
            <a:endParaRPr lang="pl-PL" sz="3600" dirty="0">
              <a:solidFill>
                <a:srgbClr val="A61103"/>
              </a:solidFill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CF1DA6A-255C-4DA8-A108-6360FAE17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46" y="926815"/>
            <a:ext cx="9297307" cy="476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743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Operacja: Select Many / </a:t>
            </a:r>
            <a:r>
              <a:rPr lang="pl-PL" sz="3600" dirty="0" err="1">
                <a:solidFill>
                  <a:srgbClr val="A61103"/>
                </a:solidFill>
              </a:rPr>
              <a:t>FlatMap</a:t>
            </a:r>
            <a:endParaRPr lang="pl-PL" sz="3600" dirty="0">
              <a:solidFill>
                <a:srgbClr val="A61103"/>
              </a:solidFill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7F265CC1-1AC1-4889-A4A0-532CD0F5BC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585" y="1413433"/>
            <a:ext cx="8334829" cy="403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81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Operacja: Switch</a:t>
            </a:r>
          </a:p>
        </p:txBody>
      </p:sp>
      <p:pic>
        <p:nvPicPr>
          <p:cNvPr id="5" name="Picture 4" descr="Switch">
            <a:extLst>
              <a:ext uri="{FF2B5EF4-FFF2-40B4-BE49-F238E27FC236}">
                <a16:creationId xmlns:a16="http://schemas.microsoft.com/office/drawing/2014/main" id="{707F002D-68F9-4DAC-874F-A68EB78CC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407" y="1410423"/>
            <a:ext cx="6983186" cy="403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951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Operacja: </a:t>
            </a:r>
            <a:r>
              <a:rPr lang="pl-PL" sz="3600" dirty="0" err="1">
                <a:solidFill>
                  <a:srgbClr val="A61103"/>
                </a:solidFill>
              </a:rPr>
              <a:t>CombineLatest</a:t>
            </a:r>
            <a:endParaRPr lang="pl-PL" sz="3600" dirty="0">
              <a:solidFill>
                <a:srgbClr val="A61103"/>
              </a:solidFill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11E0B52A-EC70-4F4A-BFCB-44E5ADA07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357" y="998918"/>
            <a:ext cx="9815286" cy="486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526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Wyzwanie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53331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600" dirty="0">
                <a:solidFill>
                  <a:srgbClr val="A61103"/>
                </a:solidFill>
              </a:rPr>
              <a:t>Aplikacja typu UCC:</a:t>
            </a:r>
          </a:p>
          <a:p>
            <a:r>
              <a:rPr lang="pl-PL" sz="2600" b="1" dirty="0">
                <a:solidFill>
                  <a:srgbClr val="A61103"/>
                </a:solidFill>
              </a:rPr>
              <a:t>Wielowątkowa</a:t>
            </a:r>
          </a:p>
          <a:p>
            <a:r>
              <a:rPr lang="pl-PL" sz="2600" dirty="0">
                <a:solidFill>
                  <a:srgbClr val="A61103"/>
                </a:solidFill>
              </a:rPr>
              <a:t>Estetyczna (powiedzmy)</a:t>
            </a:r>
          </a:p>
          <a:p>
            <a:r>
              <a:rPr lang="pl-PL" sz="2600" dirty="0">
                <a:solidFill>
                  <a:srgbClr val="A61103"/>
                </a:solidFill>
              </a:rPr>
              <a:t>Wieloplatformowa</a:t>
            </a:r>
          </a:p>
          <a:p>
            <a:r>
              <a:rPr lang="pl-PL" sz="2600" dirty="0">
                <a:solidFill>
                  <a:srgbClr val="A61103"/>
                </a:solidFill>
              </a:rPr>
              <a:t>Integrująca się z:</a:t>
            </a:r>
          </a:p>
          <a:p>
            <a:pPr lvl="1"/>
            <a:r>
              <a:rPr lang="pl-PL" sz="2200" dirty="0">
                <a:solidFill>
                  <a:srgbClr val="A61103"/>
                </a:solidFill>
              </a:rPr>
              <a:t>Usługami w chmurze</a:t>
            </a:r>
          </a:p>
          <a:p>
            <a:pPr lvl="1"/>
            <a:r>
              <a:rPr lang="pl-PL" sz="2200" dirty="0" err="1">
                <a:solidFill>
                  <a:srgbClr val="A61103"/>
                </a:solidFill>
              </a:rPr>
              <a:t>ClientSDK</a:t>
            </a:r>
            <a:r>
              <a:rPr lang="pl-PL" sz="2200" dirty="0">
                <a:solidFill>
                  <a:srgbClr val="A61103"/>
                </a:solidFill>
              </a:rPr>
              <a:t> – C++ CLR</a:t>
            </a:r>
          </a:p>
          <a:p>
            <a:pPr lvl="1"/>
            <a:r>
              <a:rPr lang="pl-PL" sz="2200" dirty="0">
                <a:solidFill>
                  <a:srgbClr val="A61103"/>
                </a:solidFill>
              </a:rPr>
              <a:t>Outlookiem – </a:t>
            </a:r>
            <a:r>
              <a:rPr lang="pl-PL" sz="2200" dirty="0" err="1">
                <a:solidFill>
                  <a:srgbClr val="A61103"/>
                </a:solidFill>
              </a:rPr>
              <a:t>COMObjects</a:t>
            </a:r>
            <a:endParaRPr lang="pl-PL" sz="2200" dirty="0">
              <a:solidFill>
                <a:srgbClr val="A61103"/>
              </a:solidFill>
            </a:endParaRPr>
          </a:p>
          <a:p>
            <a:pPr lvl="1"/>
            <a:r>
              <a:rPr lang="pl-PL" sz="2200" dirty="0">
                <a:solidFill>
                  <a:srgbClr val="A61103"/>
                </a:solidFill>
              </a:rPr>
              <a:t>API zestawów słuchawkowych – C++</a:t>
            </a:r>
          </a:p>
          <a:p>
            <a:r>
              <a:rPr lang="pl-PL" sz="2600" dirty="0">
                <a:solidFill>
                  <a:srgbClr val="A61103"/>
                </a:solidFill>
              </a:rPr>
              <a:t>Nie-integrują się z bazą danych </a:t>
            </a:r>
            <a:r>
              <a:rPr lang="pl-PL" sz="2600" dirty="0">
                <a:solidFill>
                  <a:srgbClr val="A61103"/>
                </a:solidFill>
                <a:sym typeface="Wingdings" panose="05000000000000000000" pitchFamily="2" charset="2"/>
              </a:rPr>
              <a:t></a:t>
            </a:r>
            <a:endParaRPr lang="pl-PL" sz="2600" dirty="0">
              <a:solidFill>
                <a:srgbClr val="A61103"/>
              </a:solidFill>
            </a:endParaRPr>
          </a:p>
          <a:p>
            <a:pPr marL="0" indent="0">
              <a:buNone/>
            </a:pPr>
            <a:endParaRPr lang="pl-PL" dirty="0">
              <a:solidFill>
                <a:srgbClr val="A61103"/>
              </a:solidFill>
            </a:endParaRPr>
          </a:p>
        </p:txBody>
      </p:sp>
      <p:pic>
        <p:nvPicPr>
          <p:cNvPr id="5" name="Symbol zastępczy obrazu 10" descr="Obraz zawierający zrzut ekranu&#10;&#10;Opis wygenerowany automatycznie">
            <a:extLst>
              <a:ext uri="{FF2B5EF4-FFF2-40B4-BE49-F238E27FC236}">
                <a16:creationId xmlns:a16="http://schemas.microsoft.com/office/drawing/2014/main" id="{F4F8C8D4-1A35-4286-AF19-7D4CF3BE05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9" r="8099"/>
          <a:stretch>
            <a:fillRect/>
          </a:stretch>
        </p:blipFill>
        <p:spPr>
          <a:xfrm>
            <a:off x="6733426" y="1252538"/>
            <a:ext cx="4059147" cy="4352925"/>
          </a:xfrm>
        </p:spPr>
      </p:pic>
    </p:spTree>
    <p:extLst>
      <p:ext uri="{BB962C8B-B14F-4D97-AF65-F5344CB8AC3E}">
        <p14:creationId xmlns:p14="http://schemas.microsoft.com/office/powerpoint/2010/main" val="3585485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Nasze własne implementacje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253331"/>
            <a:ext cx="10515599" cy="4351338"/>
          </a:xfrm>
        </p:spPr>
        <p:txBody>
          <a:bodyPr anchor="ctr">
            <a:norm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 err="1">
                <a:solidFill>
                  <a:srgbClr val="A61103"/>
                </a:solidFill>
              </a:rPr>
              <a:t>FromEventAndProperty</a:t>
            </a:r>
            <a:endParaRPr lang="en-US" dirty="0">
              <a:solidFill>
                <a:srgbClr val="A61103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 err="1">
                <a:solidFill>
                  <a:srgbClr val="A61103"/>
                </a:solidFill>
              </a:rPr>
              <a:t>Własny</a:t>
            </a:r>
            <a:r>
              <a:rPr lang="en-US" dirty="0">
                <a:solidFill>
                  <a:srgbClr val="A61103"/>
                </a:solidFill>
              </a:rPr>
              <a:t> Switch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 err="1">
                <a:solidFill>
                  <a:srgbClr val="A61103"/>
                </a:solidFill>
              </a:rPr>
              <a:t>Własny</a:t>
            </a:r>
            <a:r>
              <a:rPr lang="en-US" dirty="0">
                <a:solidFill>
                  <a:srgbClr val="A61103"/>
                </a:solidFill>
              </a:rPr>
              <a:t> Dispatcher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 err="1">
                <a:solidFill>
                  <a:srgbClr val="A61103"/>
                </a:solidFill>
              </a:rPr>
              <a:t>FromMediator</a:t>
            </a:r>
            <a:endParaRPr lang="en-US" dirty="0">
              <a:solidFill>
                <a:srgbClr val="A6110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29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 err="1">
                <a:solidFill>
                  <a:srgbClr val="A61103"/>
                </a:solidFill>
              </a:rPr>
              <a:t>Reactive</a:t>
            </a:r>
            <a:r>
              <a:rPr lang="pl-PL" sz="3600" dirty="0">
                <a:solidFill>
                  <a:srgbClr val="A61103"/>
                </a:solidFill>
              </a:rPr>
              <a:t> </a:t>
            </a:r>
            <a:r>
              <a:rPr lang="pl-PL" sz="3600" dirty="0" err="1">
                <a:solidFill>
                  <a:srgbClr val="A61103"/>
                </a:solidFill>
              </a:rPr>
              <a:t>CallInfoViewModel</a:t>
            </a:r>
            <a:endParaRPr lang="pl-PL" sz="3600" dirty="0">
              <a:solidFill>
                <a:srgbClr val="A61103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253331"/>
            <a:ext cx="10515599" cy="435133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pl-PL" sz="4000" dirty="0">
                <a:solidFill>
                  <a:srgbClr val="A61103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678173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RX na serwerze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253331"/>
            <a:ext cx="10515599" cy="435133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pl-PL" sz="4000" dirty="0">
                <a:solidFill>
                  <a:srgbClr val="A61103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3255213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 err="1">
                <a:solidFill>
                  <a:srgbClr val="A61103"/>
                </a:solidFill>
              </a:rPr>
              <a:t>Reactive</a:t>
            </a:r>
            <a:r>
              <a:rPr lang="pl-PL" sz="3600" dirty="0">
                <a:solidFill>
                  <a:srgbClr val="A61103"/>
                </a:solidFill>
              </a:rPr>
              <a:t> </a:t>
            </a:r>
            <a:r>
              <a:rPr lang="pl-PL" sz="3600" dirty="0" err="1">
                <a:solidFill>
                  <a:srgbClr val="A61103"/>
                </a:solidFill>
              </a:rPr>
              <a:t>CallInfoViewModel</a:t>
            </a:r>
            <a:endParaRPr lang="pl-PL" sz="3600" dirty="0">
              <a:solidFill>
                <a:srgbClr val="A61103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253331"/>
            <a:ext cx="10515599" cy="435133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pl-PL" sz="4000" dirty="0">
                <a:solidFill>
                  <a:srgbClr val="A61103"/>
                </a:solidFill>
              </a:rPr>
              <a:t>QA</a:t>
            </a:r>
          </a:p>
        </p:txBody>
      </p:sp>
    </p:spTree>
    <p:extLst>
      <p:ext uri="{BB962C8B-B14F-4D97-AF65-F5344CB8AC3E}">
        <p14:creationId xmlns:p14="http://schemas.microsoft.com/office/powerpoint/2010/main" val="36671744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endParaRPr lang="pl-PL" sz="3600" dirty="0">
              <a:solidFill>
                <a:srgbClr val="A61103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253331"/>
            <a:ext cx="10515599" cy="435133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pl-PL" sz="4000" dirty="0">
                <a:solidFill>
                  <a:srgbClr val="A61103"/>
                </a:solidFill>
              </a:rPr>
              <a:t>Dziękuję za uwagę</a:t>
            </a:r>
          </a:p>
        </p:txBody>
      </p:sp>
    </p:spTree>
    <p:extLst>
      <p:ext uri="{BB962C8B-B14F-4D97-AF65-F5344CB8AC3E}">
        <p14:creationId xmlns:p14="http://schemas.microsoft.com/office/powerpoint/2010/main" val="1580784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Przykład API CSDK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253331"/>
            <a:ext cx="10515599" cy="4351338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pl-PL" sz="4000" dirty="0">
                <a:solidFill>
                  <a:srgbClr val="A61103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696695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Komunikacja między wątkami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5D6510CD-755B-447E-BCB2-CC1B206012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365" y="1719335"/>
            <a:ext cx="8833269" cy="341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184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Wyzwanie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53331"/>
            <a:ext cx="5181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l-PL" sz="2600" dirty="0">
                <a:solidFill>
                  <a:srgbClr val="A61103"/>
                </a:solidFill>
              </a:rPr>
              <a:t>Mediator we własnej osobie</a:t>
            </a:r>
            <a:br>
              <a:rPr lang="pl-PL" sz="2600" dirty="0">
                <a:solidFill>
                  <a:srgbClr val="A61103"/>
                </a:solidFill>
              </a:rPr>
            </a:br>
            <a:r>
              <a:rPr lang="pl-PL" sz="2600" dirty="0" err="1">
                <a:solidFill>
                  <a:srgbClr val="A61103"/>
                </a:solidFill>
              </a:rPr>
              <a:t>Notify</a:t>
            </a:r>
            <a:r>
              <a:rPr lang="pl-PL" sz="2600" dirty="0">
                <a:solidFill>
                  <a:srgbClr val="A61103"/>
                </a:solidFill>
              </a:rPr>
              <a:t>/</a:t>
            </a:r>
            <a:r>
              <a:rPr lang="pl-PL" sz="2600" dirty="0" err="1">
                <a:solidFill>
                  <a:srgbClr val="A61103"/>
                </a:solidFill>
              </a:rPr>
              <a:t>Send</a:t>
            </a:r>
            <a:br>
              <a:rPr lang="pl-PL" sz="2600" dirty="0">
                <a:solidFill>
                  <a:srgbClr val="A61103"/>
                </a:solidFill>
              </a:rPr>
            </a:br>
            <a:r>
              <a:rPr lang="pl-PL" sz="2600" dirty="0">
                <a:solidFill>
                  <a:srgbClr val="A61103"/>
                </a:solidFill>
              </a:rPr>
              <a:t>Register</a:t>
            </a:r>
            <a:br>
              <a:rPr lang="pl-PL" sz="2600" dirty="0">
                <a:solidFill>
                  <a:srgbClr val="A61103"/>
                </a:solidFill>
              </a:rPr>
            </a:br>
            <a:r>
              <a:rPr lang="pl-PL" sz="2600" dirty="0" err="1">
                <a:solidFill>
                  <a:srgbClr val="A61103"/>
                </a:solidFill>
              </a:rPr>
              <a:t>Unregister</a:t>
            </a:r>
            <a:endParaRPr lang="pl-PL" sz="2600" dirty="0">
              <a:solidFill>
                <a:srgbClr val="A61103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l-PL" sz="2600" dirty="0">
                <a:solidFill>
                  <a:srgbClr val="A61103"/>
                </a:solidFill>
              </a:rPr>
              <a:t>Nadawca – wywołuje </a:t>
            </a:r>
            <a:r>
              <a:rPr lang="pl-PL" sz="2600" dirty="0" err="1">
                <a:solidFill>
                  <a:srgbClr val="A61103"/>
                </a:solidFill>
              </a:rPr>
              <a:t>Notify</a:t>
            </a:r>
            <a:endParaRPr lang="pl-PL" sz="2600" dirty="0">
              <a:solidFill>
                <a:srgbClr val="A61103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l-PL" sz="2600" dirty="0">
                <a:solidFill>
                  <a:srgbClr val="A61103"/>
                </a:solidFill>
              </a:rPr>
              <a:t>Odbiorca</a:t>
            </a:r>
            <a:br>
              <a:rPr lang="pl-PL" sz="2600" dirty="0">
                <a:solidFill>
                  <a:srgbClr val="A61103"/>
                </a:solidFill>
              </a:rPr>
            </a:br>
            <a:r>
              <a:rPr lang="pl-PL" sz="2600" dirty="0">
                <a:solidFill>
                  <a:srgbClr val="A61103"/>
                </a:solidFill>
              </a:rPr>
              <a:t>Rejestruje na /</a:t>
            </a:r>
            <a:r>
              <a:rPr lang="pl-PL" sz="2600" dirty="0" err="1">
                <a:solidFill>
                  <a:srgbClr val="A61103"/>
                </a:solidFill>
              </a:rPr>
              <a:t>Derejestruje</a:t>
            </a:r>
            <a:r>
              <a:rPr lang="pl-PL" sz="2600" dirty="0">
                <a:solidFill>
                  <a:srgbClr val="A61103"/>
                </a:solidFill>
              </a:rPr>
              <a:t> z wiadomości</a:t>
            </a:r>
            <a:br>
              <a:rPr lang="pl-PL" sz="2600" dirty="0">
                <a:solidFill>
                  <a:srgbClr val="A61103"/>
                </a:solidFill>
              </a:rPr>
            </a:br>
            <a:r>
              <a:rPr lang="pl-PL" sz="2600" dirty="0">
                <a:solidFill>
                  <a:srgbClr val="A61103"/>
                </a:solidFill>
              </a:rPr>
              <a:t>Reaguje na wiadomości</a:t>
            </a:r>
          </a:p>
          <a:p>
            <a:pPr marL="0" indent="0">
              <a:buNone/>
            </a:pPr>
            <a:endParaRPr lang="pl-PL" dirty="0">
              <a:solidFill>
                <a:srgbClr val="A61103"/>
              </a:solidFill>
            </a:endParaRPr>
          </a:p>
        </p:txBody>
      </p:sp>
      <p:pic>
        <p:nvPicPr>
          <p:cNvPr id="8" name="Symbol zastępczy obrazu 9">
            <a:extLst>
              <a:ext uri="{FF2B5EF4-FFF2-40B4-BE49-F238E27FC236}">
                <a16:creationId xmlns:a16="http://schemas.microsoft.com/office/drawing/2014/main" id="{8B1577CD-990F-4794-8D35-AEA0E71478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1792705"/>
            <a:ext cx="5181600" cy="3272589"/>
          </a:xfrm>
        </p:spPr>
      </p:pic>
    </p:spTree>
    <p:extLst>
      <p:ext uri="{BB962C8B-B14F-4D97-AF65-F5344CB8AC3E}">
        <p14:creationId xmlns:p14="http://schemas.microsoft.com/office/powerpoint/2010/main" val="1935276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A61103"/>
                </a:solidFill>
              </a:rPr>
              <a:t>Welcome to the</a:t>
            </a:r>
            <a:r>
              <a:rPr lang="pl-PL" sz="3600" dirty="0">
                <a:solidFill>
                  <a:srgbClr val="A61103"/>
                </a:solidFill>
              </a:rPr>
              <a:t> </a:t>
            </a:r>
            <a:r>
              <a:rPr lang="en-US" sz="3600" dirty="0">
                <a:solidFill>
                  <a:srgbClr val="A61103"/>
                </a:solidFill>
              </a:rPr>
              <a:t>Monad club</a:t>
            </a:r>
            <a:endParaRPr lang="pl-PL" sz="3600" dirty="0">
              <a:solidFill>
                <a:srgbClr val="A61103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53331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600" dirty="0">
                <a:solidFill>
                  <a:srgbClr val="A61103"/>
                </a:solidFill>
              </a:rPr>
              <a:t>Obserwujący: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600" dirty="0">
                <a:solidFill>
                  <a:srgbClr val="A61103"/>
                </a:solidFill>
              </a:rPr>
              <a:t>Chce wiedzieć że pojawiły się nowe dane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600" dirty="0">
                <a:solidFill>
                  <a:srgbClr val="A61103"/>
                </a:solidFill>
              </a:rPr>
              <a:t>Chce wiedzieć że coś poszło nie tak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600" dirty="0">
                <a:solidFill>
                  <a:srgbClr val="A61103"/>
                </a:solidFill>
              </a:rPr>
              <a:t>Chce wiedzieć że nie ma już na co czekać</a:t>
            </a:r>
          </a:p>
          <a:p>
            <a:pPr marL="0" indent="0">
              <a:buNone/>
            </a:pPr>
            <a:r>
              <a:rPr lang="pl-PL" sz="2600" dirty="0">
                <a:solidFill>
                  <a:srgbClr val="A61103"/>
                </a:solidFill>
              </a:rPr>
              <a:t>Obserwowany: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600" dirty="0">
                <a:solidFill>
                  <a:srgbClr val="A61103"/>
                </a:solidFill>
              </a:rPr>
              <a:t>Może być obserwowany, a wewnętrznie dostarcza tego czego oczekują</a:t>
            </a:r>
          </a:p>
          <a:p>
            <a:pPr marL="0" indent="0">
              <a:buNone/>
            </a:pPr>
            <a:endParaRPr lang="pl-PL" dirty="0">
              <a:solidFill>
                <a:srgbClr val="A61103"/>
              </a:solidFill>
            </a:endParaRPr>
          </a:p>
        </p:txBody>
      </p: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ECE6F63B-1E54-4D3D-B5FC-298EE8836784}"/>
              </a:ext>
            </a:extLst>
          </p:cNvPr>
          <p:cNvCxnSpPr>
            <a:cxnSpLocks/>
          </p:cNvCxnSpPr>
          <p:nvPr/>
        </p:nvCxnSpPr>
        <p:spPr>
          <a:xfrm>
            <a:off x="9080149" y="1557840"/>
            <a:ext cx="12700" cy="3318960"/>
          </a:xfrm>
          <a:prstGeom prst="line">
            <a:avLst/>
          </a:prstGeom>
          <a:ln>
            <a:solidFill>
              <a:srgbClr val="05590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DF15DA2E-5998-48B8-9EE0-1CC3701027C6}"/>
              </a:ext>
            </a:extLst>
          </p:cNvPr>
          <p:cNvCxnSpPr>
            <a:cxnSpLocks/>
          </p:cNvCxnSpPr>
          <p:nvPr/>
        </p:nvCxnSpPr>
        <p:spPr>
          <a:xfrm flipH="1" flipV="1">
            <a:off x="6648099" y="3175000"/>
            <a:ext cx="4864100" cy="1"/>
          </a:xfrm>
          <a:prstGeom prst="line">
            <a:avLst/>
          </a:prstGeom>
          <a:ln>
            <a:solidFill>
              <a:srgbClr val="05590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E8382F84-C1A3-483E-AFE6-618D930779FC}"/>
              </a:ext>
            </a:extLst>
          </p:cNvPr>
          <p:cNvSpPr txBox="1"/>
          <p:nvPr/>
        </p:nvSpPr>
        <p:spPr>
          <a:xfrm>
            <a:off x="6858354" y="1927265"/>
            <a:ext cx="223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err="1"/>
              <a:t>Function</a:t>
            </a:r>
            <a:br>
              <a:rPr lang="pl-PL" dirty="0"/>
            </a:br>
            <a:r>
              <a:rPr lang="pl-PL" dirty="0" err="1"/>
              <a:t>Nullable</a:t>
            </a:r>
            <a:r>
              <a:rPr lang="pl-PL" dirty="0"/>
              <a:t> / Option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D64227F6-5B5D-4409-AC46-DEFA5BCFE44C}"/>
              </a:ext>
            </a:extLst>
          </p:cNvPr>
          <p:cNvSpPr txBox="1"/>
          <p:nvPr/>
        </p:nvSpPr>
        <p:spPr>
          <a:xfrm>
            <a:off x="9505699" y="2065764"/>
            <a:ext cx="20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Table</a:t>
            </a:r>
            <a:r>
              <a:rPr lang="pl-PL" dirty="0"/>
              <a:t> / </a:t>
            </a:r>
            <a:r>
              <a:rPr lang="pl-PL" dirty="0" err="1"/>
              <a:t>Enumerable</a:t>
            </a:r>
            <a:endParaRPr lang="pl-PL" dirty="0"/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F0FA23D7-00D1-48B3-A62B-DB7DC04337F8}"/>
              </a:ext>
            </a:extLst>
          </p:cNvPr>
          <p:cNvSpPr txBox="1"/>
          <p:nvPr/>
        </p:nvSpPr>
        <p:spPr>
          <a:xfrm>
            <a:off x="6858354" y="3540532"/>
            <a:ext cx="2234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err="1"/>
              <a:t>Task</a:t>
            </a:r>
            <a:r>
              <a:rPr lang="pl-PL" dirty="0"/>
              <a:t> / Promise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E4CC34DC-E04B-4DBC-A91C-A9A9164E470B}"/>
              </a:ext>
            </a:extLst>
          </p:cNvPr>
          <p:cNvSpPr txBox="1"/>
          <p:nvPr/>
        </p:nvSpPr>
        <p:spPr>
          <a:xfrm>
            <a:off x="9169580" y="3422391"/>
            <a:ext cx="2463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Event /</a:t>
            </a:r>
            <a:br>
              <a:rPr lang="pl-PL" dirty="0"/>
            </a:br>
            <a:r>
              <a:rPr lang="pl-PL" dirty="0" err="1"/>
              <a:t>Observer</a:t>
            </a:r>
            <a:r>
              <a:rPr lang="pl-PL" dirty="0"/>
              <a:t> / </a:t>
            </a:r>
            <a:r>
              <a:rPr lang="pl-PL" dirty="0" err="1"/>
              <a:t>Observable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8973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A61103"/>
                </a:solidFill>
              </a:rPr>
              <a:t>Reactive Extensions</a:t>
            </a:r>
            <a:r>
              <a:rPr lang="pl-PL" sz="3600" dirty="0">
                <a:solidFill>
                  <a:srgbClr val="A61103"/>
                </a:solidFill>
              </a:rPr>
              <a:t> - </a:t>
            </a:r>
            <a:r>
              <a:rPr lang="fr-FR" sz="3600" dirty="0">
                <a:solidFill>
                  <a:srgbClr val="A61103"/>
                </a:solidFill>
              </a:rPr>
              <a:t>LINQ dla Observable</a:t>
            </a:r>
            <a:endParaRPr lang="pl-PL" sz="3600" dirty="0">
              <a:solidFill>
                <a:srgbClr val="A61103"/>
              </a:solidFill>
            </a:endParaRP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D3E0169-B401-492F-B205-C8D59413CE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829" y="1605553"/>
            <a:ext cx="3609766" cy="3609766"/>
          </a:xfrm>
          <a:prstGeom prst="rect">
            <a:avLst/>
          </a:prstGeom>
        </p:spPr>
      </p:pic>
      <p:pic>
        <p:nvPicPr>
          <p:cNvPr id="21" name="Symbol zastępczy obrazu 6">
            <a:extLst>
              <a:ext uri="{FF2B5EF4-FFF2-40B4-BE49-F238E27FC236}">
                <a16:creationId xmlns:a16="http://schemas.microsoft.com/office/drawing/2014/main" id="{ABCF23AF-4902-47F0-B9D7-9D9A01BE86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407" y="1475487"/>
            <a:ext cx="3992108" cy="399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5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Implementacje obserwatora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253331"/>
            <a:ext cx="10515599" cy="4351338"/>
          </a:xfrm>
        </p:spPr>
        <p:txBody>
          <a:bodyPr anchor="ctr">
            <a:norm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Jest jedna – dodatkowa metoda </a:t>
            </a:r>
            <a:r>
              <a:rPr lang="pl-PL" dirty="0" err="1">
                <a:solidFill>
                  <a:srgbClr val="A61103"/>
                </a:solidFill>
              </a:rPr>
              <a:t>Subscribe</a:t>
            </a:r>
            <a:endParaRPr lang="pl-PL" dirty="0">
              <a:solidFill>
                <a:srgbClr val="A6110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773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C74CC8-7809-44AC-85BB-BCDCE445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99892"/>
          </a:xfrm>
        </p:spPr>
        <p:txBody>
          <a:bodyPr>
            <a:normAutofit/>
          </a:bodyPr>
          <a:lstStyle/>
          <a:p>
            <a:r>
              <a:rPr lang="pl-PL" sz="3600" dirty="0">
                <a:solidFill>
                  <a:srgbClr val="A61103"/>
                </a:solidFill>
              </a:rPr>
              <a:t>Implementacje obserwowanego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F73975-3B14-4AD5-BDBE-DBAE54B2A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253331"/>
            <a:ext cx="10515599" cy="4351338"/>
          </a:xfrm>
        </p:spPr>
        <p:txBody>
          <a:bodyPr anchor="ctr">
            <a:norm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>
                <a:solidFill>
                  <a:srgbClr val="A61103"/>
                </a:solidFill>
              </a:rPr>
              <a:t>Empty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>
                <a:solidFill>
                  <a:srgbClr val="A61103"/>
                </a:solidFill>
              </a:rPr>
              <a:t>Return (Just)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>
                <a:solidFill>
                  <a:srgbClr val="A61103"/>
                </a:solidFill>
              </a:rPr>
              <a:t>Start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 err="1">
                <a:solidFill>
                  <a:srgbClr val="A61103"/>
                </a:solidFill>
              </a:rPr>
              <a:t>FromAsync</a:t>
            </a:r>
            <a:r>
              <a:rPr lang="en-US" dirty="0">
                <a:solidFill>
                  <a:srgbClr val="A61103"/>
                </a:solidFill>
              </a:rPr>
              <a:t> (</a:t>
            </a:r>
            <a:r>
              <a:rPr lang="en-US" dirty="0" err="1">
                <a:solidFill>
                  <a:srgbClr val="A61103"/>
                </a:solidFill>
              </a:rPr>
              <a:t>FromFuture</a:t>
            </a:r>
            <a:r>
              <a:rPr lang="en-US" dirty="0">
                <a:solidFill>
                  <a:srgbClr val="A61103"/>
                </a:solidFill>
              </a:rPr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 err="1">
                <a:solidFill>
                  <a:srgbClr val="A61103"/>
                </a:solidFill>
              </a:rPr>
              <a:t>Enumerable.ToObservable</a:t>
            </a:r>
            <a:endParaRPr lang="en-US" dirty="0">
              <a:solidFill>
                <a:srgbClr val="A61103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A61103"/>
                </a:solidFill>
              </a:rPr>
              <a:t> </a:t>
            </a:r>
            <a:r>
              <a:rPr lang="en-US" dirty="0" err="1">
                <a:solidFill>
                  <a:srgbClr val="A61103"/>
                </a:solidFill>
              </a:rPr>
              <a:t>FromEvent</a:t>
            </a:r>
            <a:endParaRPr lang="en-US" dirty="0">
              <a:solidFill>
                <a:srgbClr val="A6110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761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2095</Words>
  <Application>Microsoft Office PowerPoint</Application>
  <PresentationFormat>Panoramiczny</PresentationFormat>
  <Paragraphs>189</Paragraphs>
  <Slides>24</Slides>
  <Notes>24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Motyw pakietu Office</vt:lpstr>
      <vt:lpstr>Droga do Reactive Extensions</vt:lpstr>
      <vt:lpstr>Wyzwanie</vt:lpstr>
      <vt:lpstr>Przykład API CSDK</vt:lpstr>
      <vt:lpstr>Komunikacja między wątkami</vt:lpstr>
      <vt:lpstr>Wyzwanie</vt:lpstr>
      <vt:lpstr>Welcome to the Monad club</vt:lpstr>
      <vt:lpstr>Reactive Extensions - LINQ dla Observable</vt:lpstr>
      <vt:lpstr>Implementacje obserwatora</vt:lpstr>
      <vt:lpstr>Implementacje obserwowanego</vt:lpstr>
      <vt:lpstr>Operacja: Select / Map</vt:lpstr>
      <vt:lpstr>Operacje: Scan i Aggregate/Reduce</vt:lpstr>
      <vt:lpstr>Operacja: Where / Filter</vt:lpstr>
      <vt:lpstr>Operacja: DistinctUntilChaged / Distinct</vt:lpstr>
      <vt:lpstr>Operacja: Throttle / Debounce</vt:lpstr>
      <vt:lpstr>Podmioty</vt:lpstr>
      <vt:lpstr>Operacja: Merge</vt:lpstr>
      <vt:lpstr>Operacja: Select Many / FlatMap</vt:lpstr>
      <vt:lpstr>Operacja: Switch</vt:lpstr>
      <vt:lpstr>Operacja: CombineLatest</vt:lpstr>
      <vt:lpstr>Nasze własne implementacje</vt:lpstr>
      <vt:lpstr>Reactive CallInfoViewModel</vt:lpstr>
      <vt:lpstr>RX na serwerze</vt:lpstr>
      <vt:lpstr>Reactive CallInfoViewModel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Foundry</dc:title>
  <dc:creator>Wojciech</dc:creator>
  <cp:lastModifiedBy>Wojciech</cp:lastModifiedBy>
  <cp:revision>90</cp:revision>
  <dcterms:created xsi:type="dcterms:W3CDTF">2020-09-21T01:15:34Z</dcterms:created>
  <dcterms:modified xsi:type="dcterms:W3CDTF">2020-10-21T16:35:51Z</dcterms:modified>
</cp:coreProperties>
</file>